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hyperlink" Target="mailto:sales@swivl.com" TargetMode="External"/><Relationship Id="rId4" Type="http://schemas.openxmlformats.org/officeDocument/2006/relationships/hyperlink" Target="http://www.swivl.com/swivl-live" TargetMode="External"/><Relationship Id="rId5" Type="http://schemas.openxmlformats.org/officeDocument/2006/relationships/hyperlink" Target="http://swivl.com/cloud" TargetMode="External"/><Relationship Id="rId6" Type="http://schemas.openxmlformats.org/officeDocument/2006/relationships/hyperlink" Target="http://swivl.com/swivl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hyperlink" Target="https://www.swivl.com/swivl-live/" TargetMode="External"/><Relationship Id="rId5" Type="http://schemas.openxmlformats.org/officeDocument/2006/relationships/hyperlink" Target="https://swivl.foxycart.com/cart?name=Swivl%20C5&amp;price=999&amp;code=SW3322-C5&amp;weight=3.6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swivl.com/swivl-live/" TargetMode="External"/><Relationship Id="rId3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swivl.com/swivl-live/" TargetMode="External"/><Relationship Id="rId3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4767" y="1520264"/>
            <a:ext cx="17274466" cy="9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How to Swivl LIVE"/>
          <p:cNvSpPr txBox="1"/>
          <p:nvPr/>
        </p:nvSpPr>
        <p:spPr>
          <a:xfrm>
            <a:off x="6303264" y="1088727"/>
            <a:ext cx="1177747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4B4B4B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How to Swivl LIVE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18690" y="12668436"/>
            <a:ext cx="2178207" cy="726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5" name="Never Miss a Moment"/>
          <p:cNvSpPr txBox="1"/>
          <p:nvPr/>
        </p:nvSpPr>
        <p:spPr>
          <a:xfrm>
            <a:off x="8017446" y="580801"/>
            <a:ext cx="834910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Never Miss a Moment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8690" y="12668436"/>
            <a:ext cx="2178207" cy="726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wivl is the only technology that allows you to conduct live and recorded classroom video observations"/>
          <p:cNvSpPr txBox="1"/>
          <p:nvPr/>
        </p:nvSpPr>
        <p:spPr>
          <a:xfrm>
            <a:off x="2063643" y="3064154"/>
            <a:ext cx="21235387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spcBef>
                <a:spcPts val="300"/>
              </a:spcBef>
              <a:defRPr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lvl1pPr>
          </a:lstStyle>
          <a:p>
            <a:pPr/>
            <a:r>
              <a:t>Swivl is the only technology that allows you to conduct live and recorded classroom video observations</a:t>
            </a:r>
          </a:p>
        </p:txBody>
      </p:sp>
      <p:sp>
        <p:nvSpPr>
          <p:cNvPr id="168" name="With better data, teachers and coaches can achieve deeper insights"/>
          <p:cNvSpPr txBox="1"/>
          <p:nvPr/>
        </p:nvSpPr>
        <p:spPr>
          <a:xfrm>
            <a:off x="2706019" y="8365180"/>
            <a:ext cx="191248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0000"/>
              </a:lnSpc>
              <a:spcBef>
                <a:spcPts val="300"/>
              </a:spcBef>
              <a:defRPr b="1">
                <a:solidFill>
                  <a:srgbClr val="222528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With better data, teachers and coaches can achieve deeper insights</a:t>
            </a:r>
          </a:p>
        </p:txBody>
      </p:sp>
      <p:sp>
        <p:nvSpPr>
          <p:cNvPr id="169" name="Swivl classroom video observations provide better data"/>
          <p:cNvSpPr txBox="1"/>
          <p:nvPr/>
        </p:nvSpPr>
        <p:spPr>
          <a:xfrm>
            <a:off x="2490383" y="6074054"/>
            <a:ext cx="2096154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spcBef>
                <a:spcPts val="300"/>
              </a:spcBef>
              <a:defRPr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lvl1pPr>
          </a:lstStyle>
          <a:p>
            <a:pPr/>
            <a:r>
              <a:t>Swivl classroom video observations provide better data</a:t>
            </a:r>
          </a:p>
        </p:txBody>
      </p:sp>
      <p:sp>
        <p:nvSpPr>
          <p:cNvPr id="170" name="Deeper insights make teachers transformational"/>
          <p:cNvSpPr txBox="1"/>
          <p:nvPr/>
        </p:nvSpPr>
        <p:spPr>
          <a:xfrm>
            <a:off x="5501325" y="10656306"/>
            <a:ext cx="1436002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0000"/>
              </a:lnSpc>
              <a:spcBef>
                <a:spcPts val="300"/>
              </a:spcBef>
              <a:defRPr b="1">
                <a:solidFill>
                  <a:srgbClr val="222528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Deeper insights make teachers transformational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3" name="Questions"/>
          <p:cNvSpPr txBox="1"/>
          <p:nvPr/>
        </p:nvSpPr>
        <p:spPr>
          <a:xfrm>
            <a:off x="9837165" y="510951"/>
            <a:ext cx="470966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Questions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8690" y="12668436"/>
            <a:ext cx="2178207" cy="72607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For purchasing information, contact sales@swivl.com"/>
          <p:cNvSpPr txBox="1"/>
          <p:nvPr/>
        </p:nvSpPr>
        <p:spPr>
          <a:xfrm>
            <a:off x="3198204" y="11601600"/>
            <a:ext cx="1798759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spcBef>
                <a:spcPts val="300"/>
              </a:spcBef>
              <a:defRPr sz="6000"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pPr>
            <a:r>
              <a:t>For purchasing information, contact </a:t>
            </a:r>
            <a:r>
              <a:rPr u="sng">
                <a:hlinkClick r:id="rId3" invalidUrl="" action="" tgtFrame="" tooltip="" history="1" highlightClick="0" endSnd="0"/>
              </a:rPr>
              <a:t>sales@swivl.com</a:t>
            </a:r>
          </a:p>
        </p:txBody>
      </p:sp>
      <p:sp>
        <p:nvSpPr>
          <p:cNvPr id="176" name="Learn more about Swivl Live at www.swivl.com/swivl-live"/>
          <p:cNvSpPr txBox="1"/>
          <p:nvPr/>
        </p:nvSpPr>
        <p:spPr>
          <a:xfrm>
            <a:off x="2663596" y="4857603"/>
            <a:ext cx="1905680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spcBef>
                <a:spcPts val="300"/>
              </a:spcBef>
              <a:defRPr sz="6400"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pPr>
            <a:r>
              <a:t>Learn more about Swivl Live at </a:t>
            </a:r>
            <a:r>
              <a:rPr u="sng">
                <a:hlinkClick r:id="rId4" invalidUrl="" action="" tgtFrame="" tooltip="" history="1" highlightClick="0" endSnd="0"/>
              </a:rPr>
              <a:t>www.swivl.com/swivl-live</a:t>
            </a:r>
          </a:p>
        </p:txBody>
      </p:sp>
      <p:sp>
        <p:nvSpPr>
          <p:cNvPr id="177" name="Plans and Pricing swivl.com/cloud"/>
          <p:cNvSpPr txBox="1"/>
          <p:nvPr/>
        </p:nvSpPr>
        <p:spPr>
          <a:xfrm>
            <a:off x="6414668" y="7105602"/>
            <a:ext cx="1155466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spcBef>
                <a:spcPts val="300"/>
              </a:spcBef>
              <a:defRPr sz="6400"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pPr>
            <a:r>
              <a:t>Plans and Pricing </a:t>
            </a:r>
            <a:r>
              <a:rPr u="sng">
                <a:hlinkClick r:id="rId5" invalidUrl="" action="" tgtFrame="" tooltip="" history="1" highlightClick="0" endSnd="0"/>
              </a:rPr>
              <a:t>swivl.com/cloud</a:t>
            </a:r>
          </a:p>
        </p:txBody>
      </p:sp>
      <p:sp>
        <p:nvSpPr>
          <p:cNvPr id="178" name="What is Swivl? swivl.com/swivl"/>
          <p:cNvSpPr txBox="1"/>
          <p:nvPr/>
        </p:nvSpPr>
        <p:spPr>
          <a:xfrm>
            <a:off x="7039305" y="9353601"/>
            <a:ext cx="1030539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spcBef>
                <a:spcPts val="300"/>
              </a:spcBef>
              <a:defRPr sz="6400"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pPr>
            <a:r>
              <a:t>What is Swivl? </a:t>
            </a:r>
            <a:r>
              <a:rPr u="sng">
                <a:hlinkClick r:id="rId6" invalidUrl="" action="" tgtFrame="" tooltip="" history="1" highlightClick="0" endSnd="0"/>
              </a:rPr>
              <a:t>swivl.com/swivl</a:t>
            </a:r>
          </a:p>
        </p:txBody>
      </p:sp>
      <p:sp>
        <p:nvSpPr>
          <p:cNvPr id="179" name="Webinar will be available on Twitter &amp; Facebook @goswivl"/>
          <p:cNvSpPr txBox="1"/>
          <p:nvPr/>
        </p:nvSpPr>
        <p:spPr>
          <a:xfrm>
            <a:off x="1877498" y="2609605"/>
            <a:ext cx="2062900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spcBef>
                <a:spcPts val="300"/>
              </a:spcBef>
              <a:defRPr sz="6400">
                <a:solidFill>
                  <a:srgbClr val="222528"/>
                </a:solidFill>
                <a:latin typeface="Effra Light"/>
                <a:ea typeface="Effra Light"/>
                <a:cs typeface="Effra Light"/>
                <a:sym typeface="Effra Light"/>
              </a:defRPr>
            </a:lvl1pPr>
          </a:lstStyle>
          <a:p>
            <a:pPr/>
            <a:r>
              <a:t>Webinar will be available on Twitter &amp; Facebook @goswivl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ith Swivl Live we support every major methodology of instructional coaching, including real-time, remote observations."/>
          <p:cNvSpPr txBox="1"/>
          <p:nvPr/>
        </p:nvSpPr>
        <p:spPr>
          <a:xfrm>
            <a:off x="1187485" y="5589077"/>
            <a:ext cx="2243174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5900"/>
              </a:spcBef>
              <a:defRPr sz="5500">
                <a:solidFill>
                  <a:srgbClr val="1A1C1E"/>
                </a:solidFill>
                <a:latin typeface="Effra Light"/>
                <a:ea typeface="Effra Light"/>
                <a:cs typeface="Effra Light"/>
                <a:sym typeface="Effra Light"/>
              </a:defRPr>
            </a:pPr>
            <a:r>
              <a:t>With</a:t>
            </a:r>
            <a:r>
              <a:rPr>
                <a:latin typeface="Effra"/>
                <a:ea typeface="Effra"/>
                <a:cs typeface="Effra"/>
                <a:sym typeface="Effra"/>
              </a:rPr>
              <a:t> 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</a:rPr>
              <a:t>Swivl Live</a:t>
            </a:r>
            <a:r>
              <a:rPr>
                <a:latin typeface="Effra"/>
                <a:ea typeface="Effra"/>
                <a:cs typeface="Effra"/>
                <a:sym typeface="Effra"/>
              </a:rPr>
              <a:t> </a:t>
            </a:r>
            <a:r>
              <a:t>we support every major methodology of instructional coaching, including real-time, remote observations.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8690" y="12668436"/>
            <a:ext cx="2178207" cy="726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831" y="869822"/>
            <a:ext cx="21300507" cy="1197635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wivl Live Use Cases"/>
          <p:cNvSpPr txBox="1"/>
          <p:nvPr/>
        </p:nvSpPr>
        <p:spPr>
          <a:xfrm>
            <a:off x="7698134" y="671692"/>
            <a:ext cx="910590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Swivl Live Use Cases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18690" y="12668436"/>
            <a:ext cx="2178207" cy="72607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Live Listening"/>
          <p:cNvSpPr txBox="1"/>
          <p:nvPr>
            <p:ph type="ctrTitle"/>
          </p:nvPr>
        </p:nvSpPr>
        <p:spPr>
          <a:xfrm>
            <a:off x="-250589" y="2954702"/>
            <a:ext cx="11099801" cy="2159001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ts val="10500"/>
              </a:lnSpc>
              <a:spcBef>
                <a:spcPts val="2500"/>
              </a:spcBef>
              <a:defRPr sz="6000">
                <a:solidFill>
                  <a:srgbClr val="505255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Live Listening</a:t>
            </a:r>
          </a:p>
        </p:txBody>
      </p:sp>
      <p:sp>
        <p:nvSpPr>
          <p:cNvPr id="130" name="In-Ear Coaching"/>
          <p:cNvSpPr txBox="1"/>
          <p:nvPr/>
        </p:nvSpPr>
        <p:spPr>
          <a:xfrm>
            <a:off x="5796514" y="5509402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57200">
              <a:lnSpc>
                <a:spcPts val="10500"/>
              </a:lnSpc>
              <a:spcBef>
                <a:spcPts val="2500"/>
              </a:spcBef>
              <a:defRPr sz="6000">
                <a:solidFill>
                  <a:srgbClr val="505255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In-Ear Coaching</a:t>
            </a:r>
          </a:p>
        </p:txBody>
      </p:sp>
      <p:sp>
        <p:nvSpPr>
          <p:cNvPr id="131" name="Remote Learning"/>
          <p:cNvSpPr txBox="1"/>
          <p:nvPr/>
        </p:nvSpPr>
        <p:spPr>
          <a:xfrm>
            <a:off x="12603461" y="275476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57200">
              <a:lnSpc>
                <a:spcPts val="10500"/>
              </a:lnSpc>
              <a:spcBef>
                <a:spcPts val="2500"/>
              </a:spcBef>
              <a:defRPr sz="6000">
                <a:solidFill>
                  <a:srgbClr val="505255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Remote Learning</a:t>
            </a:r>
          </a:p>
        </p:txBody>
      </p:sp>
      <p:sp>
        <p:nvSpPr>
          <p:cNvPr id="132" name="Distance Learning"/>
          <p:cNvSpPr txBox="1"/>
          <p:nvPr/>
        </p:nvSpPr>
        <p:spPr>
          <a:xfrm>
            <a:off x="12255199" y="870727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57200">
              <a:lnSpc>
                <a:spcPts val="10500"/>
              </a:lnSpc>
              <a:spcBef>
                <a:spcPts val="2500"/>
              </a:spcBef>
              <a:defRPr sz="6000">
                <a:solidFill>
                  <a:srgbClr val="505255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Distance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35" name="Live Listening"/>
          <p:cNvSpPr txBox="1"/>
          <p:nvPr/>
        </p:nvSpPr>
        <p:spPr>
          <a:xfrm>
            <a:off x="9103106" y="510951"/>
            <a:ext cx="617778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Live Listening</a:t>
            </a:r>
          </a:p>
        </p:txBody>
      </p:sp>
      <p:pic>
        <p:nvPicPr>
          <p:cNvPr id="136" name="Store---C-Series-C5.jpg" descr="Store---C-Series-C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69067" y="9859023"/>
            <a:ext cx="4781266" cy="3585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hutterstock_261552956.jpg" descr="shutterstock_26155295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15744" y="3256518"/>
            <a:ext cx="9201265" cy="613417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Use Swivl Live to check in on teachers or student teachers from a location that’s convenient for you.…"/>
          <p:cNvSpPr txBox="1"/>
          <p:nvPr/>
        </p:nvSpPr>
        <p:spPr>
          <a:xfrm>
            <a:off x="1185741" y="3261026"/>
            <a:ext cx="11525590" cy="922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Use 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  <a:hlinkClick r:id="rId4" invalidUrl="" action="" tgtFrame="" tooltip="" history="1" highlightClick="0" endSnd="0"/>
              </a:rPr>
              <a:t>Swivl Live</a:t>
            </a:r>
            <a:r>
              <a:t> to check in on teachers or student teachers from a location that’s convenient for you. 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See how a class or event is running without adding the disruption of a physical observer in the room. 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With 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  <a:hlinkClick r:id="rId5" invalidUrl="" action="" tgtFrame="" tooltip="" history="1" highlightClick="0" endSnd="0"/>
              </a:rPr>
              <a:t>Swivl’s C5</a:t>
            </a:r>
            <a:r>
              <a:t>, </a:t>
            </a:r>
            <a:r>
              <a:rPr>
                <a:latin typeface="Effra"/>
                <a:ea typeface="Effra"/>
                <a:cs typeface="Effra"/>
                <a:sym typeface="Effra"/>
              </a:rPr>
              <a:t>see and hear</a:t>
            </a:r>
            <a:r>
              <a:t> </a:t>
            </a:r>
            <a:r>
              <a:rPr>
                <a:latin typeface="Effra"/>
                <a:ea typeface="Effra"/>
                <a:cs typeface="Effra"/>
                <a:sym typeface="Effra"/>
              </a:rPr>
              <a:t>every interaction</a:t>
            </a:r>
            <a:r>
              <a:t> between a student and teacher through the audio provided by the Primary and Secondary markers.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41" name="In-Ear Coaching"/>
          <p:cNvSpPr txBox="1"/>
          <p:nvPr/>
        </p:nvSpPr>
        <p:spPr>
          <a:xfrm>
            <a:off x="9261407" y="510951"/>
            <a:ext cx="712571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In-Ear Coaching</a:t>
            </a:r>
          </a:p>
        </p:txBody>
      </p:sp>
      <p:sp>
        <p:nvSpPr>
          <p:cNvPr id="142" name="With Swivl Live, a coach can have a complete view of the classroom and a teacher’s interactions with students, live as they are occurring.…"/>
          <p:cNvSpPr txBox="1"/>
          <p:nvPr/>
        </p:nvSpPr>
        <p:spPr>
          <a:xfrm>
            <a:off x="869139" y="3731734"/>
            <a:ext cx="11525590" cy="77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With 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  <a:hlinkClick r:id="rId2" invalidUrl="" action="" tgtFrame="" tooltip="" history="1" highlightClick="0" endSnd="0"/>
              </a:rPr>
              <a:t>Swivl Live</a:t>
            </a:r>
            <a:r>
              <a:rPr>
                <a:latin typeface="Effra"/>
                <a:ea typeface="Effra"/>
                <a:cs typeface="Effra"/>
                <a:sym typeface="Effra"/>
              </a:rPr>
              <a:t>,</a:t>
            </a:r>
            <a:r>
              <a:t> a coach can have a complete view of the classroom and a teacher’s interactions with students, live as they are occurring. 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Teachers can use a standard mobile headset, which conveniently plugs into our Primary Marker, allowing them to hear the coach so that they can make </a:t>
            </a:r>
            <a:r>
              <a:rPr>
                <a:latin typeface="Effra"/>
                <a:ea typeface="Effra"/>
                <a:cs typeface="Effra"/>
                <a:sym typeface="Effra"/>
              </a:rPr>
              <a:t>adjustments in real-time</a:t>
            </a:r>
            <a:r>
              <a:t>.</a:t>
            </a:r>
          </a:p>
        </p:txBody>
      </p:sp>
      <p:pic>
        <p:nvPicPr>
          <p:cNvPr id="143" name="in-ear coaching_swivl_live.jpg" descr="in-ear coaching_swivl_live.jpg"/>
          <p:cNvPicPr>
            <a:picLocks noChangeAspect="1"/>
          </p:cNvPicPr>
          <p:nvPr/>
        </p:nvPicPr>
        <p:blipFill>
          <a:blip r:embed="rId3">
            <a:extLst/>
          </a:blip>
          <a:srcRect l="13893" t="0" r="456" b="14094"/>
          <a:stretch>
            <a:fillRect/>
          </a:stretch>
        </p:blipFill>
        <p:spPr>
          <a:xfrm>
            <a:off x="12797919" y="3725465"/>
            <a:ext cx="10863036" cy="6809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46" name="Remote Learning"/>
          <p:cNvSpPr txBox="1"/>
          <p:nvPr/>
        </p:nvSpPr>
        <p:spPr>
          <a:xfrm>
            <a:off x="9261407" y="510951"/>
            <a:ext cx="766114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Remote Learning</a:t>
            </a:r>
          </a:p>
        </p:txBody>
      </p:sp>
      <p:sp>
        <p:nvSpPr>
          <p:cNvPr id="147" name="With Swivl Live, homebound students can remotely attend and participate in any class or event.…"/>
          <p:cNvSpPr txBox="1"/>
          <p:nvPr/>
        </p:nvSpPr>
        <p:spPr>
          <a:xfrm>
            <a:off x="1280722" y="4874734"/>
            <a:ext cx="10870743" cy="542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With 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  <a:hlinkClick r:id="rId2" invalidUrl="" action="" tgtFrame="" tooltip="" history="1" highlightClick="0" endSnd="0"/>
              </a:rPr>
              <a:t>Swivl Live</a:t>
            </a:r>
            <a:r>
              <a:t>, homebound students can remotely attend and participate in any class or event. 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Connect a USB speaker to Swivl so all the students can hear the remote person.</a:t>
            </a:r>
          </a:p>
        </p:txBody>
      </p:sp>
      <p:pic>
        <p:nvPicPr>
          <p:cNvPr id="148" name="remote learner.jpg" descr="remote learn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48951" y="4228210"/>
            <a:ext cx="11232490" cy="6315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51" name="Distance Learning"/>
          <p:cNvSpPr txBox="1"/>
          <p:nvPr/>
        </p:nvSpPr>
        <p:spPr>
          <a:xfrm>
            <a:off x="8786503" y="510951"/>
            <a:ext cx="808990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Distance Learning</a:t>
            </a:r>
          </a:p>
        </p:txBody>
      </p:sp>
      <p:sp>
        <p:nvSpPr>
          <p:cNvPr id="152" name="Swivl Live makes it easy to broadcast any lecture or event to the world.…"/>
          <p:cNvSpPr txBox="1"/>
          <p:nvPr/>
        </p:nvSpPr>
        <p:spPr>
          <a:xfrm>
            <a:off x="1027440" y="5065772"/>
            <a:ext cx="11525590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</a:rPr>
              <a:t>Swivl Live</a:t>
            </a:r>
            <a:r>
              <a:t> makes it easy to broadcast any lecture or event to the world. 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Bring in a special guest lecturer or give access to your lesson to more students in more places.</a:t>
            </a:r>
          </a:p>
        </p:txBody>
      </p:sp>
      <p:pic>
        <p:nvPicPr>
          <p:cNvPr id="153" name="distance learning-professor.jpg" descr="distance learning-profess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21457" y="4101753"/>
            <a:ext cx="10797091" cy="7197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56" name="Tracking and Wireless Audio"/>
          <p:cNvSpPr txBox="1"/>
          <p:nvPr/>
        </p:nvSpPr>
        <p:spPr>
          <a:xfrm>
            <a:off x="6066282" y="510951"/>
            <a:ext cx="1225143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Tracking and Wireless Audio</a:t>
            </a:r>
          </a:p>
        </p:txBody>
      </p:sp>
      <p:sp>
        <p:nvSpPr>
          <p:cNvPr id="157" name="While using Swivl Live, your C-Series robot continues to track and follow the teacher, presenter.…"/>
          <p:cNvSpPr txBox="1"/>
          <p:nvPr/>
        </p:nvSpPr>
        <p:spPr>
          <a:xfrm>
            <a:off x="1027440" y="5065772"/>
            <a:ext cx="11108071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While using </a:t>
            </a:r>
            <a:r>
              <a:rPr>
                <a:solidFill>
                  <a:srgbClr val="5AC0A1"/>
                </a:solidFill>
                <a:latin typeface="Effra"/>
                <a:ea typeface="Effra"/>
                <a:cs typeface="Effra"/>
                <a:sym typeface="Effra"/>
              </a:rPr>
              <a:t>Swivl Live, </a:t>
            </a:r>
            <a:r>
              <a:t>your C-Series robot continues to track and follow the teacher, presenter.</a:t>
            </a:r>
          </a:p>
          <a:p>
            <a:pPr algn="l">
              <a:spcBef>
                <a:spcPts val="5900"/>
              </a:spcBef>
              <a:defRPr>
                <a:latin typeface="Effra Light"/>
                <a:ea typeface="Effra Light"/>
                <a:cs typeface="Effra Light"/>
                <a:sym typeface="Effra Light"/>
              </a:defRPr>
            </a:pPr>
            <a:r>
              <a:t>The Markers continue to stream high quality audio.</a:t>
            </a:r>
          </a:p>
        </p:txBody>
      </p:sp>
      <p:pic>
        <p:nvPicPr>
          <p:cNvPr id="158" name="distance learning-professor.jpg" descr="distance learning-profess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21457" y="4101753"/>
            <a:ext cx="10797091" cy="7197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50800" y="-25400"/>
            <a:ext cx="24485599" cy="2380804"/>
          </a:xfrm>
          <a:prstGeom prst="rect">
            <a:avLst/>
          </a:prstGeom>
          <a:solidFill>
            <a:srgbClr val="5AC0A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1" name="Swivl Live Setup"/>
          <p:cNvSpPr txBox="1"/>
          <p:nvPr/>
        </p:nvSpPr>
        <p:spPr>
          <a:xfrm>
            <a:off x="8786503" y="510951"/>
            <a:ext cx="7149085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Effra"/>
                <a:ea typeface="Effra"/>
                <a:cs typeface="Effra"/>
                <a:sym typeface="Effra"/>
              </a:defRPr>
            </a:lvl1pPr>
          </a:lstStyle>
          <a:p>
            <a:pPr/>
            <a:r>
              <a:t>Swivl Live Setup</a:t>
            </a:r>
          </a:p>
        </p:txBody>
      </p:sp>
      <p:pic>
        <p:nvPicPr>
          <p:cNvPr id="162" name="Swivl Live_Screen Recording.mp4" descr="Swivl Live_Screen Record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66660" y="2329032"/>
            <a:ext cx="20299820" cy="1141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666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